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9900"/>
    <a:srgbClr val="FF9900"/>
    <a:srgbClr val="FF505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06DBE-C211-41AC-A025-99BEE3BB6AA7}" type="doc">
      <dgm:prSet loTypeId="urn:microsoft.com/office/officeart/2005/8/layout/equation2" loCatId="relationship" qsTypeId="urn:microsoft.com/office/officeart/2005/8/quickstyle/simple1" qsCatId="simple" csTypeId="urn:microsoft.com/office/officeart/2005/8/colors/colorful3" csCatId="colorful" phldr="1"/>
      <dgm:spPr/>
    </dgm:pt>
    <dgm:pt modelId="{4A5BA690-95E8-4443-9F23-292C49949C42}">
      <dgm:prSet phldrT="[文字]"/>
      <dgm:spPr/>
      <dgm:t>
        <a:bodyPr/>
        <a:lstStyle/>
        <a:p>
          <a:r>
            <a:rPr lang="zh-TW" altLang="en-US">
              <a:solidFill>
                <a:schemeClr val="accent2">
                  <a:lumMod val="75000"/>
                </a:schemeClr>
              </a:solidFill>
            </a:rPr>
            <a:t>定期評量</a:t>
          </a:r>
        </a:p>
      </dgm:t>
    </dgm:pt>
    <dgm:pt modelId="{4FC992E7-A381-474E-9BFB-CFD661456CFB}" type="parTrans" cxnId="{1C60376B-1281-435B-A276-3A77BF88495F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71331DEF-A597-41C2-BA7A-67B73255705B}" type="sibTrans" cxnId="{1C60376B-1281-435B-A276-3A77BF88495F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B2DAB965-8CDF-4ABB-8942-A3331F49FAF4}">
      <dgm:prSet phldrT="[文字]"/>
      <dgm:spPr/>
      <dgm:t>
        <a:bodyPr/>
        <a:lstStyle/>
        <a:p>
          <a:r>
            <a:rPr lang="zh-TW" altLang="en-US">
              <a:solidFill>
                <a:schemeClr val="accent2">
                  <a:lumMod val="75000"/>
                </a:schemeClr>
              </a:solidFill>
            </a:rPr>
            <a:t>多元評量</a:t>
          </a:r>
        </a:p>
      </dgm:t>
    </dgm:pt>
    <dgm:pt modelId="{E7B64FC8-CB54-4330-81AA-35F2BA4FF6FF}" type="parTrans" cxnId="{AEC45472-E640-43E0-8A28-91A729785339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0FC9FAFD-EF60-4C47-A055-767D7968C92F}" type="sibTrans" cxnId="{AEC45472-E640-43E0-8A28-91A729785339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95C38A5E-23EF-4190-9759-D626339EA081}">
      <dgm:prSet phldrT="[文字]"/>
      <dgm:spPr/>
      <dgm:t>
        <a:bodyPr/>
        <a:lstStyle/>
        <a:p>
          <a:r>
            <a:rPr lang="zh-TW" altLang="en-US">
              <a:solidFill>
                <a:schemeClr val="accent2">
                  <a:lumMod val="75000"/>
                </a:schemeClr>
              </a:solidFill>
            </a:rPr>
            <a:t>學期成績</a:t>
          </a:r>
        </a:p>
      </dgm:t>
    </dgm:pt>
    <dgm:pt modelId="{F85D3796-18FA-43DB-BBB4-C6E53DF2E3DC}" type="parTrans" cxnId="{880F5571-A950-486C-89E4-51C8FA792B04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F852367F-956D-4B33-9728-3FCDE2629FAD}" type="sibTrans" cxnId="{880F5571-A950-486C-89E4-51C8FA792B04}">
      <dgm:prSet/>
      <dgm:spPr/>
      <dgm:t>
        <a:bodyPr/>
        <a:lstStyle/>
        <a:p>
          <a:endParaRPr lang="zh-TW" altLang="en-US">
            <a:solidFill>
              <a:schemeClr val="accent2">
                <a:lumMod val="75000"/>
              </a:schemeClr>
            </a:solidFill>
          </a:endParaRPr>
        </a:p>
      </dgm:t>
    </dgm:pt>
    <dgm:pt modelId="{D5B804CE-9225-4216-A34C-0DBC40C3FFE7}" type="pres">
      <dgm:prSet presAssocID="{5EA06DBE-C211-41AC-A025-99BEE3BB6AA7}" presName="Name0" presStyleCnt="0">
        <dgm:presLayoutVars>
          <dgm:dir/>
          <dgm:resizeHandles val="exact"/>
        </dgm:presLayoutVars>
      </dgm:prSet>
      <dgm:spPr/>
    </dgm:pt>
    <dgm:pt modelId="{6FB1E047-04E3-4970-868D-367C4D796CF3}" type="pres">
      <dgm:prSet presAssocID="{5EA06DBE-C211-41AC-A025-99BEE3BB6AA7}" presName="vNodes" presStyleCnt="0"/>
      <dgm:spPr/>
    </dgm:pt>
    <dgm:pt modelId="{F09AA5E6-96DB-459B-89A0-D9516532ECBB}" type="pres">
      <dgm:prSet presAssocID="{4A5BA690-95E8-4443-9F23-292C49949C42}" presName="node" presStyleLbl="node1" presStyleIdx="0" presStyleCnt="3" custScaleX="17248" custScaleY="22532" custLinFactY="-19630" custLinFactNeighborX="89625" custLinFactNeighborY="-100000">
        <dgm:presLayoutVars>
          <dgm:bulletEnabled val="1"/>
        </dgm:presLayoutVars>
      </dgm:prSet>
      <dgm:spPr/>
    </dgm:pt>
    <dgm:pt modelId="{884E6DEB-FE72-406C-8DCE-EFB57EFEBBE6}" type="pres">
      <dgm:prSet presAssocID="{71331DEF-A597-41C2-BA7A-67B73255705B}" presName="spacerT" presStyleCnt="0"/>
      <dgm:spPr/>
    </dgm:pt>
    <dgm:pt modelId="{598E3DE1-04BA-4C44-8CC0-F407F149811F}" type="pres">
      <dgm:prSet presAssocID="{71331DEF-A597-41C2-BA7A-67B73255705B}" presName="sibTrans" presStyleLbl="sibTrans2D1" presStyleIdx="0" presStyleCnt="2" custFlipHor="1" custScaleX="15998" custScaleY="12253" custLinFactX="37069" custLinFactY="-41148" custLinFactNeighborX="100000" custLinFactNeighborY="-100000"/>
      <dgm:spPr/>
    </dgm:pt>
    <dgm:pt modelId="{DCA4E04E-96C6-4099-8F0A-FE843A8C608E}" type="pres">
      <dgm:prSet presAssocID="{71331DEF-A597-41C2-BA7A-67B73255705B}" presName="spacerB" presStyleCnt="0"/>
      <dgm:spPr/>
    </dgm:pt>
    <dgm:pt modelId="{FBB674E3-C83A-4593-B4D6-8672D21EB3C3}" type="pres">
      <dgm:prSet presAssocID="{B2DAB965-8CDF-4ABB-8942-A3331F49FAF4}" presName="node" presStyleLbl="node1" presStyleIdx="1" presStyleCnt="3" custScaleX="19243" custScaleY="20560" custLinFactY="-33323" custLinFactNeighborX="95411" custLinFactNeighborY="-100000">
        <dgm:presLayoutVars>
          <dgm:bulletEnabled val="1"/>
        </dgm:presLayoutVars>
      </dgm:prSet>
      <dgm:spPr/>
    </dgm:pt>
    <dgm:pt modelId="{C5C06C84-523D-4642-9142-E62E07217FD4}" type="pres">
      <dgm:prSet presAssocID="{5EA06DBE-C211-41AC-A025-99BEE3BB6AA7}" presName="sibTransLast" presStyleLbl="sibTrans2D1" presStyleIdx="1" presStyleCnt="2" custScaleX="132859" custScaleY="26928" custLinFactNeighborX="-40957" custLinFactNeighborY="-8957"/>
      <dgm:spPr/>
    </dgm:pt>
    <dgm:pt modelId="{58781538-B3E9-4C8E-B139-06FDECBF0D3B}" type="pres">
      <dgm:prSet presAssocID="{5EA06DBE-C211-41AC-A025-99BEE3BB6AA7}" presName="connectorText" presStyleLbl="sibTrans2D1" presStyleIdx="1" presStyleCnt="2"/>
      <dgm:spPr/>
    </dgm:pt>
    <dgm:pt modelId="{28CE4F4B-DC9E-44B0-9E46-2C71A5B5E768}" type="pres">
      <dgm:prSet presAssocID="{5EA06DBE-C211-41AC-A025-99BEE3BB6AA7}" presName="lastNode" presStyleLbl="node1" presStyleIdx="2" presStyleCnt="3" custScaleX="9961" custScaleY="19345" custLinFactX="8467" custLinFactNeighborX="100000" custLinFactNeighborY="-18377">
        <dgm:presLayoutVars>
          <dgm:bulletEnabled val="1"/>
        </dgm:presLayoutVars>
      </dgm:prSet>
      <dgm:spPr/>
    </dgm:pt>
  </dgm:ptLst>
  <dgm:cxnLst>
    <dgm:cxn modelId="{BCCC9511-3C5D-4522-9224-F48417FA8C10}" type="presOf" srcId="{B2DAB965-8CDF-4ABB-8942-A3331F49FAF4}" destId="{FBB674E3-C83A-4593-B4D6-8672D21EB3C3}" srcOrd="0" destOrd="0" presId="urn:microsoft.com/office/officeart/2005/8/layout/equation2"/>
    <dgm:cxn modelId="{CF09B717-BAF3-4F34-A255-96AAE35A9552}" type="presOf" srcId="{4A5BA690-95E8-4443-9F23-292C49949C42}" destId="{F09AA5E6-96DB-459B-89A0-D9516532ECBB}" srcOrd="0" destOrd="0" presId="urn:microsoft.com/office/officeart/2005/8/layout/equation2"/>
    <dgm:cxn modelId="{3532163A-EE93-415A-9FF9-09B028EC9279}" type="presOf" srcId="{71331DEF-A597-41C2-BA7A-67B73255705B}" destId="{598E3DE1-04BA-4C44-8CC0-F407F149811F}" srcOrd="0" destOrd="0" presId="urn:microsoft.com/office/officeart/2005/8/layout/equation2"/>
    <dgm:cxn modelId="{1C60376B-1281-435B-A276-3A77BF88495F}" srcId="{5EA06DBE-C211-41AC-A025-99BEE3BB6AA7}" destId="{4A5BA690-95E8-4443-9F23-292C49949C42}" srcOrd="0" destOrd="0" parTransId="{4FC992E7-A381-474E-9BFB-CFD661456CFB}" sibTransId="{71331DEF-A597-41C2-BA7A-67B73255705B}"/>
    <dgm:cxn modelId="{880F5571-A950-486C-89E4-51C8FA792B04}" srcId="{5EA06DBE-C211-41AC-A025-99BEE3BB6AA7}" destId="{95C38A5E-23EF-4190-9759-D626339EA081}" srcOrd="2" destOrd="0" parTransId="{F85D3796-18FA-43DB-BBB4-C6E53DF2E3DC}" sibTransId="{F852367F-956D-4B33-9728-3FCDE2629FAD}"/>
    <dgm:cxn modelId="{AEC45472-E640-43E0-8A28-91A729785339}" srcId="{5EA06DBE-C211-41AC-A025-99BEE3BB6AA7}" destId="{B2DAB965-8CDF-4ABB-8942-A3331F49FAF4}" srcOrd="1" destOrd="0" parTransId="{E7B64FC8-CB54-4330-81AA-35F2BA4FF6FF}" sibTransId="{0FC9FAFD-EF60-4C47-A055-767D7968C92F}"/>
    <dgm:cxn modelId="{F15ED98A-6E8B-4A3E-AE85-F3BB6BA83DE4}" type="presOf" srcId="{5EA06DBE-C211-41AC-A025-99BEE3BB6AA7}" destId="{D5B804CE-9225-4216-A34C-0DBC40C3FFE7}" srcOrd="0" destOrd="0" presId="urn:microsoft.com/office/officeart/2005/8/layout/equation2"/>
    <dgm:cxn modelId="{9F57B19B-CB00-4DDF-9C9B-D17D5B1804B9}" type="presOf" srcId="{0FC9FAFD-EF60-4C47-A055-767D7968C92F}" destId="{58781538-B3E9-4C8E-B139-06FDECBF0D3B}" srcOrd="1" destOrd="0" presId="urn:microsoft.com/office/officeart/2005/8/layout/equation2"/>
    <dgm:cxn modelId="{328B26A3-C8F7-466D-90DB-726722F5DBF4}" type="presOf" srcId="{0FC9FAFD-EF60-4C47-A055-767D7968C92F}" destId="{C5C06C84-523D-4642-9142-E62E07217FD4}" srcOrd="0" destOrd="0" presId="urn:microsoft.com/office/officeart/2005/8/layout/equation2"/>
    <dgm:cxn modelId="{42F5A7E1-F219-401A-ABBE-EB6A97B393BE}" type="presOf" srcId="{95C38A5E-23EF-4190-9759-D626339EA081}" destId="{28CE4F4B-DC9E-44B0-9E46-2C71A5B5E768}" srcOrd="0" destOrd="0" presId="urn:microsoft.com/office/officeart/2005/8/layout/equation2"/>
    <dgm:cxn modelId="{867DD318-693B-491A-AED5-492FC79AE8F5}" type="presParOf" srcId="{D5B804CE-9225-4216-A34C-0DBC40C3FFE7}" destId="{6FB1E047-04E3-4970-868D-367C4D796CF3}" srcOrd="0" destOrd="0" presId="urn:microsoft.com/office/officeart/2005/8/layout/equation2"/>
    <dgm:cxn modelId="{FC965B84-F645-4B90-A05C-E5A779DF78BA}" type="presParOf" srcId="{6FB1E047-04E3-4970-868D-367C4D796CF3}" destId="{F09AA5E6-96DB-459B-89A0-D9516532ECBB}" srcOrd="0" destOrd="0" presId="urn:microsoft.com/office/officeart/2005/8/layout/equation2"/>
    <dgm:cxn modelId="{E86ACAF7-1A17-402E-AAEF-E1DC020FBCE4}" type="presParOf" srcId="{6FB1E047-04E3-4970-868D-367C4D796CF3}" destId="{884E6DEB-FE72-406C-8DCE-EFB57EFEBBE6}" srcOrd="1" destOrd="0" presId="urn:microsoft.com/office/officeart/2005/8/layout/equation2"/>
    <dgm:cxn modelId="{9EB91AA6-7E44-4322-8834-C21C6CA243FF}" type="presParOf" srcId="{6FB1E047-04E3-4970-868D-367C4D796CF3}" destId="{598E3DE1-04BA-4C44-8CC0-F407F149811F}" srcOrd="2" destOrd="0" presId="urn:microsoft.com/office/officeart/2005/8/layout/equation2"/>
    <dgm:cxn modelId="{FF83A6FA-341D-4BD6-B335-B45B3F80F0FD}" type="presParOf" srcId="{6FB1E047-04E3-4970-868D-367C4D796CF3}" destId="{DCA4E04E-96C6-4099-8F0A-FE843A8C608E}" srcOrd="3" destOrd="0" presId="urn:microsoft.com/office/officeart/2005/8/layout/equation2"/>
    <dgm:cxn modelId="{D002780D-A5A6-4C63-BFAB-2A14D1CAD631}" type="presParOf" srcId="{6FB1E047-04E3-4970-868D-367C4D796CF3}" destId="{FBB674E3-C83A-4593-B4D6-8672D21EB3C3}" srcOrd="4" destOrd="0" presId="urn:microsoft.com/office/officeart/2005/8/layout/equation2"/>
    <dgm:cxn modelId="{BEEF1EB2-2B1B-4F0A-938D-B9193453FE42}" type="presParOf" srcId="{D5B804CE-9225-4216-A34C-0DBC40C3FFE7}" destId="{C5C06C84-523D-4642-9142-E62E07217FD4}" srcOrd="1" destOrd="0" presId="urn:microsoft.com/office/officeart/2005/8/layout/equation2"/>
    <dgm:cxn modelId="{4033CC21-9E8F-4CED-AC1D-3198DF6CE9D4}" type="presParOf" srcId="{C5C06C84-523D-4642-9142-E62E07217FD4}" destId="{58781538-B3E9-4C8E-B139-06FDECBF0D3B}" srcOrd="0" destOrd="0" presId="urn:microsoft.com/office/officeart/2005/8/layout/equation2"/>
    <dgm:cxn modelId="{D147BF61-9F42-4972-8757-4287657EDA68}" type="presParOf" srcId="{D5B804CE-9225-4216-A34C-0DBC40C3FFE7}" destId="{28CE4F4B-DC9E-44B0-9E46-2C71A5B5E76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AA5E6-96DB-459B-89A0-D9516532ECBB}">
      <dsp:nvSpPr>
        <dsp:cNvPr id="0" name=""/>
        <dsp:cNvSpPr/>
      </dsp:nvSpPr>
      <dsp:spPr>
        <a:xfrm>
          <a:off x="6687175" y="0"/>
          <a:ext cx="817785" cy="10683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solidFill>
                <a:schemeClr val="accent2">
                  <a:lumMod val="75000"/>
                </a:schemeClr>
              </a:solidFill>
            </a:rPr>
            <a:t>定期評量</a:t>
          </a:r>
        </a:p>
      </dsp:txBody>
      <dsp:txXfrm>
        <a:off x="6806937" y="156451"/>
        <a:ext cx="578261" cy="755415"/>
      </dsp:txXfrm>
    </dsp:sp>
    <dsp:sp modelId="{598E3DE1-04BA-4C44-8CC0-F407F149811F}">
      <dsp:nvSpPr>
        <dsp:cNvPr id="0" name=""/>
        <dsp:cNvSpPr/>
      </dsp:nvSpPr>
      <dsp:spPr>
        <a:xfrm flipH="1">
          <a:off x="6396038" y="1126083"/>
          <a:ext cx="439940" cy="336954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>
            <a:solidFill>
              <a:schemeClr val="accent2">
                <a:lumMod val="75000"/>
              </a:schemeClr>
            </a:solidFill>
          </a:endParaRPr>
        </a:p>
      </dsp:txBody>
      <dsp:txXfrm>
        <a:off x="6454352" y="1254934"/>
        <a:ext cx="323312" cy="79252"/>
      </dsp:txXfrm>
    </dsp:sp>
    <dsp:sp modelId="{FBB674E3-C83A-4593-B4D6-8672D21EB3C3}">
      <dsp:nvSpPr>
        <dsp:cNvPr id="0" name=""/>
        <dsp:cNvSpPr/>
      </dsp:nvSpPr>
      <dsp:spPr>
        <a:xfrm>
          <a:off x="6914214" y="1399638"/>
          <a:ext cx="912374" cy="974817"/>
        </a:xfrm>
        <a:prstGeom prst="ellipse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solidFill>
                <a:schemeClr val="accent2">
                  <a:lumMod val="75000"/>
                </a:schemeClr>
              </a:solidFill>
            </a:rPr>
            <a:t>多元評量</a:t>
          </a:r>
        </a:p>
      </dsp:txBody>
      <dsp:txXfrm>
        <a:off x="7047828" y="1542397"/>
        <a:ext cx="645146" cy="689299"/>
      </dsp:txXfrm>
    </dsp:sp>
    <dsp:sp modelId="{C5C06C84-523D-4642-9142-E62E07217FD4}">
      <dsp:nvSpPr>
        <dsp:cNvPr id="0" name=""/>
        <dsp:cNvSpPr/>
      </dsp:nvSpPr>
      <dsp:spPr>
        <a:xfrm rot="20988414">
          <a:off x="7781440" y="773060"/>
          <a:ext cx="510483" cy="474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>
            <a:solidFill>
              <a:schemeClr val="accent2">
                <a:lumMod val="75000"/>
              </a:schemeClr>
            </a:solidFill>
          </a:endParaRPr>
        </a:p>
      </dsp:txBody>
      <dsp:txXfrm>
        <a:off x="7782564" y="880658"/>
        <a:ext cx="367998" cy="284969"/>
      </dsp:txXfrm>
    </dsp:sp>
    <dsp:sp modelId="{28CE4F4B-DC9E-44B0-9E46-2C71A5B5E768}">
      <dsp:nvSpPr>
        <dsp:cNvPr id="0" name=""/>
        <dsp:cNvSpPr/>
      </dsp:nvSpPr>
      <dsp:spPr>
        <a:xfrm>
          <a:off x="8538096" y="104526"/>
          <a:ext cx="944568" cy="1834421"/>
        </a:xfrm>
        <a:prstGeom prst="ellipse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>
              <a:solidFill>
                <a:schemeClr val="accent2">
                  <a:lumMod val="75000"/>
                </a:schemeClr>
              </a:solidFill>
            </a:rPr>
            <a:t>學期成績</a:t>
          </a:r>
        </a:p>
      </dsp:txBody>
      <dsp:txXfrm>
        <a:off x="8676425" y="373171"/>
        <a:ext cx="667910" cy="1297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brainstorming" TargetMode="External"/><Relationship Id="rId2" Type="http://schemas.openxmlformats.org/officeDocument/2006/relationships/image" Target="../media/image5.1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clipart.net/clipart/thank-you-clip-art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A6724A-8949-4D74-82D1-A03D6CD89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481" y="1710268"/>
            <a:ext cx="8595360" cy="1243666"/>
          </a:xfrm>
        </p:spPr>
        <p:txBody>
          <a:bodyPr/>
          <a:lstStyle/>
          <a:p>
            <a:r>
              <a:rPr lang="en-US" altLang="zh-TW" sz="4800">
                <a:solidFill>
                  <a:srgbClr val="00B0F0"/>
                </a:solidFill>
              </a:rPr>
              <a:t>110-1</a:t>
            </a:r>
            <a:r>
              <a:rPr lang="zh-TW" altLang="en-US" sz="4800"/>
              <a:t> </a:t>
            </a:r>
            <a:r>
              <a:rPr lang="zh-TW" altLang="en-US" sz="4800">
                <a:solidFill>
                  <a:schemeClr val="accent2">
                    <a:lumMod val="75000"/>
                  </a:schemeClr>
                </a:solidFill>
              </a:rPr>
              <a:t>五年級 </a:t>
            </a:r>
            <a:r>
              <a:rPr lang="zh-TW" altLang="en-US" sz="4800">
                <a:solidFill>
                  <a:srgbClr val="FFC000"/>
                </a:solidFill>
              </a:rPr>
              <a:t>英文科</a:t>
            </a:r>
            <a:r>
              <a:rPr lang="zh-TW" altLang="en-US" sz="4800">
                <a:solidFill>
                  <a:srgbClr val="FF33CC"/>
                </a:solidFill>
              </a:rPr>
              <a:t> </a:t>
            </a:r>
            <a:r>
              <a:rPr lang="zh-TW" altLang="en-US" sz="4800"/>
              <a:t>課程計畫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6CC32F-2510-4426-871D-C91F27E0C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905" y="4050833"/>
            <a:ext cx="7766936" cy="1096899"/>
          </a:xfrm>
        </p:spPr>
        <p:txBody>
          <a:bodyPr>
            <a:normAutofit/>
          </a:bodyPr>
          <a:lstStyle/>
          <a:p>
            <a:r>
              <a:rPr lang="zh-TW" altLang="en-US" sz="2800">
                <a:solidFill>
                  <a:srgbClr val="FF6699"/>
                </a:solidFill>
              </a:rPr>
              <a:t>連偉蓉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49239A-767D-4599-842D-30000314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81" y="3429000"/>
            <a:ext cx="2840982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BD0BD4-DBF6-487C-980E-7215F27F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816638"/>
            <a:ext cx="8596668" cy="168272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900">
                <a:solidFill>
                  <a:schemeClr val="accent1">
                    <a:lumMod val="75000"/>
                  </a:schemeClr>
                </a:solidFill>
              </a:rPr>
              <a:t>教材教法</a:t>
            </a:r>
            <a:br>
              <a:rPr lang="en-US" altLang="zh-TW" sz="220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altLang="zh-TW" sz="2200"/>
            </a:br>
            <a:r>
              <a:rPr lang="zh-TW" altLang="en-US" sz="4000">
                <a:solidFill>
                  <a:srgbClr val="FF9900"/>
                </a:solidFill>
              </a:rPr>
              <a:t>任務</a:t>
            </a:r>
            <a:r>
              <a:rPr lang="zh-TW" altLang="en-US" sz="4000"/>
              <a:t>導向</a:t>
            </a:r>
            <a:r>
              <a:rPr lang="en-US" altLang="zh-TW" sz="4000"/>
              <a:t>,</a:t>
            </a:r>
            <a:r>
              <a:rPr lang="zh-TW" altLang="en-US" sz="4000">
                <a:solidFill>
                  <a:srgbClr val="00B050"/>
                </a:solidFill>
              </a:rPr>
              <a:t>溝通式</a:t>
            </a:r>
            <a:r>
              <a:rPr lang="zh-TW" altLang="en-US" sz="4000"/>
              <a:t>教學法</a:t>
            </a:r>
            <a:br>
              <a:rPr lang="zh-TW" altLang="en-US"/>
            </a:b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56DAF0-A27C-4B6D-9748-5A05D03C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743200"/>
            <a:ext cx="8596668" cy="3298162"/>
          </a:xfrm>
        </p:spPr>
        <p:txBody>
          <a:bodyPr>
            <a:normAutofit/>
          </a:bodyPr>
          <a:lstStyle/>
          <a:p>
            <a:endParaRPr lang="zh-TW" altLang="en-US" sz="320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7E44C81-CF90-4A2D-B9D2-55730634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9916" y="3209045"/>
            <a:ext cx="3155296" cy="23664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285BCFE-34D8-467F-AAE9-4215D256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9752" y="3209046"/>
            <a:ext cx="3155298" cy="23664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40ECA0B-2022-4E43-9866-3E4B0D89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6750" y="3155469"/>
            <a:ext cx="3298163" cy="24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4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43EB7-EDB3-41E2-AC56-5017FF36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411480"/>
            <a:ext cx="8596668" cy="13411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>
                <a:solidFill>
                  <a:schemeClr val="accent1">
                    <a:lumMod val="75000"/>
                  </a:schemeClr>
                </a:solidFill>
              </a:rPr>
              <a:t>教學計劃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FE872B3-99A0-46F6-BECA-72E85C8C4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752600"/>
            <a:ext cx="8596668" cy="4234124"/>
          </a:xfrm>
        </p:spPr>
        <p:txBody>
          <a:bodyPr/>
          <a:lstStyle/>
          <a:p>
            <a:pPr>
              <a:defRPr/>
            </a:pP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教學</a:t>
            </a:r>
            <a:r>
              <a:rPr lang="zh-TW" altLang="en-US" sz="2800">
                <a:solidFill>
                  <a:srgbClr val="FF9900"/>
                </a:solidFill>
                <a:highlight>
                  <a:srgbClr val="FFFF00"/>
                </a:highlight>
                <a:latin typeface="+mj-ea"/>
                <a:ea typeface="+mj-ea"/>
              </a:rPr>
              <a:t>目標</a:t>
            </a:r>
            <a:r>
              <a:rPr lang="en-US" altLang="zh-TW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增進英文</a:t>
            </a:r>
            <a:r>
              <a:rPr lang="zh-TW" altLang="en-US" sz="2800" b="1">
                <a:solidFill>
                  <a:srgbClr val="FF9900"/>
                </a:solidFill>
                <a:latin typeface="+mj-ea"/>
                <a:ea typeface="+mj-ea"/>
              </a:rPr>
              <a:t>聽說讀寫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能力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         </a:t>
            </a:r>
          </a:p>
          <a:p>
            <a:pPr>
              <a:defRPr/>
            </a:pP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預計教學</a:t>
            </a:r>
            <a:r>
              <a:rPr lang="zh-TW" altLang="en-US" sz="2800">
                <a:solidFill>
                  <a:srgbClr val="FF5050"/>
                </a:solidFill>
                <a:highlight>
                  <a:srgbClr val="FFFF00"/>
                </a:highlight>
                <a:latin typeface="+mj-ea"/>
                <a:ea typeface="+mj-ea"/>
              </a:rPr>
              <a:t>進度</a:t>
            </a:r>
            <a:r>
              <a:rPr lang="en-US" altLang="zh-TW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800">
                <a:solidFill>
                  <a:srgbClr val="009900"/>
                </a:solidFill>
                <a:latin typeface="+mj-ea"/>
                <a:ea typeface="+mj-ea"/>
              </a:rPr>
              <a:t>課本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每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單元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en-US" altLang="zh-TW" sz="2800">
                <a:solidFill>
                  <a:srgbClr val="FF5050"/>
                </a:solidFill>
                <a:latin typeface="+mj-ea"/>
                <a:ea typeface="+mj-ea"/>
              </a:rPr>
              <a:t>3</a:t>
            </a:r>
            <a:r>
              <a:rPr lang="zh-TW" altLang="en-US" sz="2800">
                <a:solidFill>
                  <a:srgbClr val="FF5050"/>
                </a:solidFill>
                <a:latin typeface="+mj-ea"/>
                <a:ea typeface="+mj-ea"/>
              </a:rPr>
              <a:t>週</a:t>
            </a:r>
            <a:endParaRPr lang="en-US" altLang="zh-TW" sz="2800">
              <a:solidFill>
                <a:srgbClr val="FF505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>
                <a:solidFill>
                  <a:srgbClr val="FF5050"/>
                </a:solidFill>
                <a:latin typeface="+mj-ea"/>
                <a:ea typeface="+mj-ea"/>
              </a:rPr>
              <a:t>					</a:t>
            </a:r>
            <a:r>
              <a:rPr lang="zh-TW" altLang="en-US" sz="2800">
                <a:solidFill>
                  <a:srgbClr val="FF6699"/>
                </a:solidFill>
                <a:latin typeface="+mj-ea"/>
                <a:ea typeface="+mj-ea"/>
              </a:rPr>
              <a:t>繪本</a:t>
            </a:r>
            <a:r>
              <a:rPr lang="en-US" altLang="zh-TW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:2~3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本</a:t>
            </a:r>
            <a:r>
              <a:rPr lang="en-US" altLang="zh-TW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zh-TW" altLang="en-US" sz="280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學期</a:t>
            </a:r>
            <a:endParaRPr lang="en-US" altLang="zh-TW" sz="280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defRPr/>
            </a:pP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上課</a:t>
            </a:r>
            <a:r>
              <a:rPr lang="zh-TW" altLang="en-US" sz="2800">
                <a:solidFill>
                  <a:srgbClr val="00B050"/>
                </a:solidFill>
                <a:highlight>
                  <a:srgbClr val="FFFF00"/>
                </a:highlight>
                <a:latin typeface="+mj-ea"/>
                <a:ea typeface="+mj-ea"/>
              </a:rPr>
              <a:t>方式</a:t>
            </a:r>
            <a:r>
              <a:rPr lang="zh-TW" altLang="en-US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zh-TW" altLang="en-US" sz="2800">
                <a:solidFill>
                  <a:srgbClr val="00B0F0"/>
                </a:solidFill>
                <a:latin typeface="+mj-ea"/>
                <a:ea typeface="+mj-ea"/>
              </a:rPr>
              <a:t>聽</a:t>
            </a:r>
            <a:r>
              <a:rPr lang="zh-TW" altLang="en-US" sz="2800">
                <a:solidFill>
                  <a:srgbClr val="FF6699"/>
                </a:solidFill>
                <a:latin typeface="+mj-ea"/>
                <a:ea typeface="+mj-ea"/>
              </a:rPr>
              <a:t>說</a:t>
            </a:r>
            <a:r>
              <a:rPr lang="zh-TW" altLang="en-US" sz="280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讀</a:t>
            </a:r>
            <a:r>
              <a:rPr lang="zh-TW" altLang="en-US" sz="2800">
                <a:solidFill>
                  <a:srgbClr val="92D050"/>
                </a:solidFill>
                <a:latin typeface="+mj-ea"/>
                <a:ea typeface="+mj-ea"/>
              </a:rPr>
              <a:t>寫</a:t>
            </a:r>
            <a:r>
              <a:rPr lang="zh-TW" altLang="en-US" sz="280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的演練</a:t>
            </a:r>
            <a:endParaRPr lang="en-US" altLang="zh-TW" sz="280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889E98-5D45-4FC1-9D8B-4D5CD568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4003" y="4572000"/>
            <a:ext cx="254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21ED22C-C1EB-4AAF-BBBF-1243C635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12776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>
                <a:solidFill>
                  <a:schemeClr val="accent1">
                    <a:lumMod val="75000"/>
                  </a:schemeClr>
                </a:solidFill>
              </a:rPr>
              <a:t>評量方式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50BDF09-FE18-43BB-91FD-8DAAAC290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737360"/>
            <a:ext cx="8596668" cy="43040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35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紙筆評量 </a:t>
            </a:r>
            <a:r>
              <a:rPr lang="zh-TW" altLang="en-US" sz="35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： </a:t>
            </a:r>
            <a:r>
              <a:rPr lang="en-US" altLang="zh-TW" sz="35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40%</a:t>
            </a:r>
            <a:r>
              <a:rPr lang="zh-TW" altLang="en-US" sz="35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 </a:t>
            </a:r>
            <a:endParaRPr lang="en-US" altLang="zh-TW" sz="3500">
              <a:solidFill>
                <a:schemeClr val="accent6">
                  <a:lumMod val="75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en-US" altLang="zh-TW" sz="3200">
                <a:solidFill>
                  <a:srgbClr val="FF6699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		</a:t>
            </a:r>
            <a:r>
              <a:rPr lang="zh-TW" altLang="en-US" sz="32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期中</a:t>
            </a:r>
            <a:r>
              <a:rPr lang="en-US" altLang="zh-TW" sz="32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+</a:t>
            </a:r>
            <a:r>
              <a:rPr lang="zh-TW" altLang="en-US" sz="32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期末考</a:t>
            </a:r>
            <a:endParaRPr lang="en-US" altLang="zh-TW" sz="3200">
              <a:solidFill>
                <a:srgbClr val="00B0F0"/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35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多元評量 </a:t>
            </a:r>
            <a:r>
              <a:rPr lang="zh-TW" altLang="en-US" sz="35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： </a:t>
            </a:r>
            <a:r>
              <a:rPr lang="en-US" altLang="zh-TW" sz="35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60%</a:t>
            </a:r>
            <a:r>
              <a:rPr lang="en-US" altLang="zh-TW" sz="35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</a:t>
            </a:r>
          </a:p>
          <a:p>
            <a:pPr>
              <a:defRPr/>
            </a:pPr>
            <a:r>
              <a:rPr lang="zh-TW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   </a:t>
            </a:r>
            <a:r>
              <a:rPr lang="zh-TW" altLang="en-US" sz="3200">
                <a:solidFill>
                  <a:srgbClr val="FF505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口說</a:t>
            </a:r>
            <a:r>
              <a:rPr lang="zh-TW" altLang="en-US" sz="3200">
                <a:solidFill>
                  <a:srgbClr val="9A1681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r>
              <a:rPr lang="en-US" altLang="zh-TW" sz="32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/</a:t>
            </a:r>
            <a:r>
              <a:rPr lang="zh-TW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r>
              <a:rPr lang="zh-TW" altLang="en-US" sz="3200">
                <a:solidFill>
                  <a:srgbClr val="7030A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聽力</a:t>
            </a:r>
            <a:r>
              <a:rPr lang="zh-TW" altLang="en-US" sz="32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r>
              <a:rPr lang="en-US" altLang="zh-TW" sz="32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/</a:t>
            </a:r>
            <a:r>
              <a:rPr lang="zh-TW" altLang="en-US" sz="32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作業書寫 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/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r>
              <a:rPr lang="zh-TW" altLang="en-US" sz="3200">
                <a:solidFill>
                  <a:srgbClr val="FF6699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讀者劇場</a:t>
            </a:r>
            <a:endParaRPr lang="en-US" altLang="zh-TW" sz="3200">
              <a:solidFill>
                <a:srgbClr val="FF6699"/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3200">
                <a:solidFill>
                  <a:srgbClr val="7030A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   </a:t>
            </a:r>
            <a:r>
              <a:rPr lang="zh-TW" altLang="en-US" sz="3200">
                <a:solidFill>
                  <a:schemeClr val="accent3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學習態度 </a:t>
            </a:r>
            <a:r>
              <a:rPr lang="en-US" altLang="zh-TW" sz="32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(</a:t>
            </a:r>
            <a:r>
              <a:rPr lang="zh-TW" altLang="en-US" sz="3200">
                <a:solidFill>
                  <a:srgbClr val="FFC00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課堂參與</a:t>
            </a:r>
            <a:r>
              <a:rPr lang="en-US" altLang="zh-TW" sz="3200">
                <a:solidFill>
                  <a:srgbClr val="FFC00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/</a:t>
            </a:r>
            <a:r>
              <a:rPr lang="zh-TW" altLang="en-US" sz="3200">
                <a:solidFill>
                  <a:srgbClr val="FFC00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表現</a:t>
            </a:r>
            <a:r>
              <a:rPr lang="en-US" altLang="zh-TW" sz="32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)</a:t>
            </a:r>
            <a:endParaRPr lang="fr-CA" altLang="zh-TW" sz="3200">
              <a:solidFill>
                <a:schemeClr val="tx1">
                  <a:lumMod val="65000"/>
                  <a:lumOff val="35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endParaRPr lang="zh-TW" altLang="en-US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68D8ACF6-2435-4861-B481-6EA4B0497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1234884"/>
              </p:ext>
            </p:extLst>
          </p:nvPr>
        </p:nvGraphicFramePr>
        <p:xfrm>
          <a:off x="677335" y="609600"/>
          <a:ext cx="9482665" cy="5528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414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0901BF-0EA4-4F1E-82C7-F737E574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1734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>
                <a:solidFill>
                  <a:schemeClr val="accent1">
                    <a:lumMod val="75000"/>
                  </a:schemeClr>
                </a:solidFill>
              </a:rPr>
              <a:t>親師合作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C42C1D6-57F0-41E1-B206-3B9B37E59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645920"/>
            <a:ext cx="8596668" cy="460248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zh-TW" sz="2800" b="1">
              <a:solidFill>
                <a:schemeClr val="bg1">
                  <a:lumMod val="50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2800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zh-TW" altLang="en-US" sz="2800" b="1">
                <a:solidFill>
                  <a:srgbClr val="08A6A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三節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英文課 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外師 一節</a:t>
            </a:r>
            <a:r>
              <a:rPr lang="en-US" altLang="zh-TW" sz="280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暫定</a:t>
            </a:r>
            <a:r>
              <a:rPr lang="en-US" altLang="zh-TW" sz="240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>
                <a:solidFill>
                  <a:srgbClr val="FF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defRPr/>
            </a:pP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800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每週 </a:t>
            </a:r>
            <a:r>
              <a:rPr lang="zh-TW" altLang="en-US" sz="2800" b="1">
                <a:solidFill>
                  <a:srgbClr val="9A16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二次</a:t>
            </a:r>
            <a:r>
              <a:rPr lang="zh-TW" altLang="en-US" sz="2800">
                <a:solidFill>
                  <a:srgbClr val="9A16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r>
              <a:rPr lang="zh-TW" altLang="en-US" sz="2800">
                <a:solidFill>
                  <a:srgbClr val="9A16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8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書寫 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8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zh-TW" altLang="en-US" sz="280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en-US" sz="280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口說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</a:t>
            </a:r>
            <a:r>
              <a:rPr lang="zh-TW" altLang="en-US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zh-TW" altLang="en-US" sz="2800">
                <a:solidFill>
                  <a:srgbClr val="FF6699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準時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繳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交  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800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每週 </a:t>
            </a:r>
            <a:r>
              <a:rPr lang="zh-TW" altLang="en-US" sz="28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r>
              <a:rPr lang="en-US" altLang="zh-TW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小考</a:t>
            </a:r>
            <a:r>
              <a:rPr lang="zh-TW" altLang="en-US" sz="28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請家長簽名</a:t>
            </a:r>
            <a:r>
              <a:rPr lang="en-US" altLang="zh-TW" sz="280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>
              <a:solidFill>
                <a:srgbClr val="7030A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fr-CA" altLang="zh-TW">
              <a:solidFill>
                <a:schemeClr val="tx1">
                  <a:lumMod val="65000"/>
                  <a:lumOff val="35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r>
              <a:rPr lang="zh-TW" altLang="en-US" sz="2800" b="1">
                <a:solidFill>
                  <a:srgbClr val="FF6699"/>
                </a:solidFill>
              </a:rPr>
              <a:t>上課必備</a:t>
            </a:r>
            <a:r>
              <a:rPr lang="en-US" altLang="zh-TW" sz="2800"/>
              <a:t>: </a:t>
            </a:r>
            <a:r>
              <a:rPr lang="zh-TW" altLang="en-US" sz="2800"/>
              <a:t>螢光筆 鉛筆 橡皮擦  課本 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923DA1-7FA7-4996-A87C-6B44AD5F4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94492" y="797560"/>
            <a:ext cx="2444427" cy="16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EDB9EB8-45A1-49F9-A41A-5CD3ECAB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463040"/>
          </a:xfrm>
        </p:spPr>
        <p:txBody>
          <a:bodyPr/>
          <a:lstStyle/>
          <a:p>
            <a:pPr algn="ctr"/>
            <a:r>
              <a:rPr lang="zh-TW" altLang="en-US"/>
              <a:t>重要記事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B645A67-EFC9-4928-AEF4-E8F60667C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301240"/>
            <a:ext cx="8596668" cy="3230880"/>
          </a:xfrm>
        </p:spPr>
        <p:txBody>
          <a:bodyPr>
            <a:normAutofit/>
          </a:bodyPr>
          <a:lstStyle/>
          <a:p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10/5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zh-TW" altLang="en-US" sz="3200">
                <a:solidFill>
                  <a:srgbClr val="FF6699"/>
                </a:solidFill>
              </a:rPr>
              <a:t>英語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學力檢測 </a:t>
            </a:r>
            <a:endParaRPr lang="en-US" altLang="zh-TW" sz="320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11/3    </a:t>
            </a:r>
            <a:r>
              <a:rPr lang="zh-TW" altLang="en-US" sz="3200">
                <a:solidFill>
                  <a:srgbClr val="FF9900"/>
                </a:solidFill>
              </a:rPr>
              <a:t>期中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考試  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(Starter unit ~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Review 1)</a:t>
            </a:r>
          </a:p>
          <a:p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12/29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zh-TW" altLang="en-US" sz="3200">
                <a:solidFill>
                  <a:srgbClr val="FF6699"/>
                </a:solidFill>
              </a:rPr>
              <a:t>英語演說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比賽 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>
                <a:solidFill>
                  <a:srgbClr val="FF6699"/>
                </a:solidFill>
              </a:rPr>
              <a:t>3-4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分鐘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1/13		</a:t>
            </a:r>
            <a:r>
              <a:rPr lang="zh-TW" altLang="en-US" sz="3200">
                <a:solidFill>
                  <a:srgbClr val="FF9900"/>
                </a:solidFill>
              </a:rPr>
              <a:t>期末</a:t>
            </a:r>
            <a:r>
              <a:rPr lang="zh-TW" altLang="en-US" sz="3200">
                <a:solidFill>
                  <a:schemeClr val="accent2">
                    <a:lumMod val="75000"/>
                  </a:schemeClr>
                </a:solidFill>
              </a:rPr>
              <a:t>考試  </a:t>
            </a:r>
            <a:r>
              <a:rPr lang="en-US" altLang="zh-TW" sz="3200">
                <a:solidFill>
                  <a:schemeClr val="accent2">
                    <a:lumMod val="75000"/>
                  </a:schemeClr>
                </a:solidFill>
              </a:rPr>
              <a:t>(Unit 3 ~ Review 2)</a:t>
            </a:r>
            <a:endParaRPr lang="zh-TW" alt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46921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</TotalTime>
  <Words>189</Words>
  <Application>Microsoft Office PowerPoint</Application>
  <PresentationFormat>寬螢幕</PresentationFormat>
  <Paragraphs>33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文鼎古印體</vt:lpstr>
      <vt:lpstr>微軟正黑體</vt:lpstr>
      <vt:lpstr>Arial</vt:lpstr>
      <vt:lpstr>Trebuchet MS</vt:lpstr>
      <vt:lpstr>Wingdings 3</vt:lpstr>
      <vt:lpstr>多面向</vt:lpstr>
      <vt:lpstr>110-1 五年級 英文科 課程計畫</vt:lpstr>
      <vt:lpstr>教材教法  任務導向,溝通式教學法 </vt:lpstr>
      <vt:lpstr>教學計劃</vt:lpstr>
      <vt:lpstr>評量方式</vt:lpstr>
      <vt:lpstr>親師合作</vt:lpstr>
      <vt:lpstr>重要記事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110-1 五年級 英文科 課程計畫</dc:title>
  <dc:creator>BKY</dc:creator>
  <cp:lastModifiedBy>BKY</cp:lastModifiedBy>
  <cp:revision>29</cp:revision>
  <dcterms:created xsi:type="dcterms:W3CDTF">2021-09-01T05:49:39Z</dcterms:created>
  <dcterms:modified xsi:type="dcterms:W3CDTF">2021-09-03T00:18:53Z</dcterms:modified>
</cp:coreProperties>
</file>